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70" r:id="rId15"/>
    <p:sldId id="273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0A3D-44A5-4DB9-926A-2AA6CF03E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A8E6C-09D7-453D-854F-ED7E15F3E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643BA-B27A-44BC-B364-CB606CFD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C655-6B8D-47B0-AAEF-09F01047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BF9A3-6055-4E73-8A6B-F416D13E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859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ACCC-62D6-4A14-ABB5-D9412582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113D2-9E50-413F-852E-27574D84D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1409A-69AF-4C9E-B454-FF85E8E3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FE08-B298-4CB2-B5C2-818A3A4A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F89C4-81BA-40F9-A9D8-CFCD1618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052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AB53FF-0BE0-4CED-9D78-2AC7DAAD4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71B5E-8BA4-4040-9428-F853B487E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F5CA6-F085-40DA-8E00-5E956ACE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F1F31-C9DB-4E78-8ECE-D574B144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5C679-CE56-4086-A140-A5056CAF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254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73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378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0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58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0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0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545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5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A6A0-19BD-4EB5-89E0-B877C0F83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BF21C-C7DE-4FD2-8F1F-E007592C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DBF48-EC1D-4BD9-B501-A5220D25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41735-B000-48B0-BAD9-3377C09A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C0E4-A297-4F81-BC93-0FBF818F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1642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1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71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48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8785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9289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5966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371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5478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1261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69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3DDF-6D81-47E5-AB64-24CC0719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3EE40-EE6D-48CB-9624-7B09335FC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CB516-1978-4480-AC15-C0A237B0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F9CED-6C28-48A3-AD18-FD507630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04EA3-DC76-4023-B7D0-F592F057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8330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58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1956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7888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9133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9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9361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8473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9757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9894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535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ED97-3A0E-486A-BEB6-41036A05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0B35-8FB3-4518-8761-522EB359A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85DE7-3C74-403F-BBA5-F2202644E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0BC91-249F-4DF4-ADFE-FA0907A2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89C12-4465-4222-9878-01D4547C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5BB6A-63DC-4123-AE3D-A09A46F3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507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BFDC-F3BF-47CD-AEA3-E6CE9AAD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199F-1C00-4AB9-A74A-975128DB5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5FCC9-DBD7-4584-B5DB-6E37ED455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77796-323A-4758-98E2-2CF7653E8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E377F-4F14-43A1-8A34-5E74DAC6A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F8AC5-2E09-41B3-BB16-F7C88B39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8555A-F70F-4057-8A72-253669A7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28F78-52C8-40F9-9026-96C49BEF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74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4A24A-BE86-43E2-A14B-8838CA48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3A95D-4F44-40BB-842B-606EB5C6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4DE45-E3CD-4CED-8A1E-6FA53045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402BD-3F44-4971-B77F-8DF80884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235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E30D7-99BD-46DA-8166-E7074D27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9D4CF-15F5-4F58-AD4C-86967072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39910-8E66-49E3-8A3D-E8662BDD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27C1-FF01-4B94-A1BD-27BF2233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52BF-3445-41F3-93D1-A80940C5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0F248-F2F9-429B-8D39-D74321A6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14742-59CC-47CD-8949-31EA6383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7ABD-1D13-4A3B-84DB-6D446D47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BED11-CE27-4AB9-AD5F-573DD516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385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90F5-3BB2-4199-91BA-AB2C0457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F7F72-9395-4BA7-8DB3-522138EA8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8E385-C647-48D7-ACA0-2963F1F38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251BB-4BC9-4C75-BDEB-60C5CC61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2ACAA-B30B-4175-8B48-5A696B36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0BDAA-3F12-43CF-98DD-DFE6F1B0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626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5192A-140D-4E68-BDE6-39B8D01A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AFC1-2A3D-4D68-9CF9-86089F1D6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10E45-1276-4B17-BCE3-62E17EC40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441F7-C482-4037-A200-A4D8CCB54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A64C-2C1C-488C-8F5D-D32A544CC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012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98A5-8122-4185-96D3-B716F092953D}" type="datetimeFigureOut">
              <a:rPr lang="en-ID" smtClean="0"/>
              <a:t>24/05/2022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2533-00B3-4E1E-9745-219AFFDF3E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8650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640B-44E9-4EE1-9590-8845A77CE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2326"/>
            <a:ext cx="9144000" cy="2055495"/>
          </a:xfrm>
        </p:spPr>
        <p:txBody>
          <a:bodyPr anchor="ctr">
            <a:normAutofit/>
          </a:bodyPr>
          <a:lstStyle/>
          <a:p>
            <a:r>
              <a:rPr lang="id-ID" sz="5400" dirty="0">
                <a:latin typeface="Hobo Std" panose="020B0803040709020204" pitchFamily="34" charset="0"/>
              </a:rPr>
              <a:t>Rumah Tangga Bahagia &amp; Lestari</a:t>
            </a:r>
            <a:endParaRPr lang="en-ID" sz="5400" dirty="0">
              <a:latin typeface="Hobo Std" panose="020B0803040709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BC233-4FDE-4762-B65C-EC35AA4699C3}"/>
              </a:ext>
            </a:extLst>
          </p:cNvPr>
          <p:cNvSpPr txBox="1"/>
          <p:nvPr/>
        </p:nvSpPr>
        <p:spPr>
          <a:xfrm>
            <a:off x="800100" y="5516562"/>
            <a:ext cx="10296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>
                <a:latin typeface="Bahnschrift Condensed" panose="020B0502040204020203" pitchFamily="34" charset="0"/>
              </a:rPr>
              <a:t>By Pdt. Palmen Sinaga, M.Fil</a:t>
            </a:r>
          </a:p>
          <a:p>
            <a:pPr algn="ctr"/>
            <a:r>
              <a:rPr lang="id-ID" sz="3200">
                <a:latin typeface="Bahnschrift Condensed" panose="020B0502040204020203" pitchFamily="34" charset="0"/>
              </a:rPr>
              <a:t>Dir. Rumah Tangga – Konferens DKI Jakarta &amp; Sekitarnya</a:t>
            </a:r>
            <a:endParaRPr lang="en-ID" sz="3200" dirty="0">
              <a:latin typeface="Bahnschrift Condensed" panose="020B0502040204020203" pitchFamily="34" charset="0"/>
            </a:endParaRPr>
          </a:p>
        </p:txBody>
      </p:sp>
      <p:pic>
        <p:nvPicPr>
          <p:cNvPr id="1026" name="Picture 2" descr="gereja advent Logo Vector (.EPS) Free Download">
            <a:extLst>
              <a:ext uri="{FF2B5EF4-FFF2-40B4-BE49-F238E27FC236}">
                <a16:creationId xmlns:a16="http://schemas.microsoft.com/office/drawing/2014/main" id="{22E04B21-D0B3-4631-A386-0254D606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81" y="152399"/>
            <a:ext cx="1838961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FDC08669-9748-4A00-8F76-06B6D6C9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1524000" cy="14223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97A79-DB01-4D1F-B86E-E9B4AB1FE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3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A49CE-DD39-43C4-96C8-90B8F6AB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75360"/>
            <a:ext cx="9611360" cy="5201603"/>
          </a:xfrm>
        </p:spPr>
        <p:txBody>
          <a:bodyPr>
            <a:normAutofit lnSpcReduction="10000"/>
          </a:bodyPr>
          <a:lstStyle/>
          <a:p>
            <a:r>
              <a:rPr lang="id-ID" sz="3600" b="1" dirty="0">
                <a:latin typeface="Bahnschrift Condensed" panose="020B0502040204020203" pitchFamily="34" charset="0"/>
              </a:rPr>
              <a:t>Dave Carlson </a:t>
            </a:r>
            <a:r>
              <a:rPr lang="id-ID" sz="3600" dirty="0">
                <a:latin typeface="Bahnschrift Condensed" panose="020B0502040204020203" pitchFamily="34" charset="0"/>
              </a:rPr>
              <a:t>dalam bukunya “</a:t>
            </a:r>
            <a:r>
              <a:rPr lang="id-ID" sz="3600" b="1" dirty="0">
                <a:latin typeface="Bahnschrift Condensed" panose="020B0502040204020203" pitchFamily="34" charset="0"/>
              </a:rPr>
              <a:t>Communication in Marriage</a:t>
            </a:r>
            <a:r>
              <a:rPr lang="id-ID" sz="3600" dirty="0">
                <a:latin typeface="Bahnschrift Condensed" panose="020B0502040204020203" pitchFamily="34" charset="0"/>
              </a:rPr>
              <a:t>”, yang meliputi 240 agen penyuluhan pernikahan, mendukung pendapat tersebut diatas dengan menunjukkan bahwa 80% dari problem rumah tangga berhubungan dengan masalah komunikasi.</a:t>
            </a:r>
          </a:p>
          <a:p>
            <a:r>
              <a:rPr lang="id-ID" sz="3600" b="1" dirty="0">
                <a:latin typeface="Bahnschrift Condensed" panose="020B0502040204020203" pitchFamily="34" charset="0"/>
              </a:rPr>
              <a:t>Robert Montgomery </a:t>
            </a:r>
            <a:r>
              <a:rPr lang="id-ID" sz="3600" dirty="0">
                <a:latin typeface="Bahnschrift Condensed" panose="020B0502040204020203" pitchFamily="34" charset="0"/>
              </a:rPr>
              <a:t>dalam bukunya terjemahan bahasa Indonesia, </a:t>
            </a:r>
            <a:r>
              <a:rPr lang="id-ID" sz="3600" b="1" dirty="0">
                <a:latin typeface="Bahnschrift Condensed" panose="020B0502040204020203" pitchFamily="34" charset="0"/>
              </a:rPr>
              <a:t>“Teknik Mendengarkan yang Efektif dalam Berkomunikasi” </a:t>
            </a:r>
            <a:r>
              <a:rPr lang="id-ID" sz="3600" dirty="0">
                <a:latin typeface="Bahnschrift Condensed" panose="020B0502040204020203" pitchFamily="34" charset="0"/>
              </a:rPr>
              <a:t>mengutif survai nasional yang diadakan oleh Perhimpunan Pelayanan Keluarga di Amerika. Para suami istri ditanya, “Apakah konflik-konflik utama dalam kehidupan Perkawinan Anda?”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pic>
        <p:nvPicPr>
          <p:cNvPr id="7" name="Picture 24">
            <a:extLst>
              <a:ext uri="{FF2B5EF4-FFF2-40B4-BE49-F238E27FC236}">
                <a16:creationId xmlns:a16="http://schemas.microsoft.com/office/drawing/2014/main" id="{DF8EF8BF-BE3A-400C-92B0-08BB2693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0AB9F-E21E-46BF-9622-A622DED7B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8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57E-1CA7-4822-83DF-7C8FCE9BF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365125"/>
            <a:ext cx="9951720" cy="1325563"/>
          </a:xfrm>
        </p:spPr>
        <p:txBody>
          <a:bodyPr/>
          <a:lstStyle/>
          <a:p>
            <a:r>
              <a:rPr lang="id-ID" dirty="0">
                <a:latin typeface="Bahnschrift Condensed" panose="020B0502040204020203" pitchFamily="34" charset="0"/>
              </a:rPr>
              <a:t>Hasil Survai Menyebutkan Sebagai Berikut :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6F0D0-92D5-4F86-83A6-AC9C4636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029200"/>
          </a:xfrm>
        </p:spPr>
        <p:txBody>
          <a:bodyPr>
            <a:normAutofit fontScale="92500"/>
          </a:bodyPr>
          <a:lstStyle/>
          <a:p>
            <a:r>
              <a:rPr lang="id-ID" sz="3600" dirty="0">
                <a:latin typeface="Bahnschrift Condensed" panose="020B0502040204020203" pitchFamily="34" charset="0"/>
              </a:rPr>
              <a:t>87% mengatakan, komunikasi yang buruk atau tidak ada komunikasi.</a:t>
            </a:r>
          </a:p>
          <a:p>
            <a:r>
              <a:rPr lang="id-ID" sz="3600" dirty="0">
                <a:latin typeface="Bahnschrift Condensed" panose="020B0502040204020203" pitchFamily="34" charset="0"/>
              </a:rPr>
              <a:t>46% mengatakan “Anak”. Anak-anak saya tidak mendengarkan saya dan anak saya tidak menuruti apa yang saya katakan. Inipun masalah komunikasi.</a:t>
            </a:r>
          </a:p>
          <a:p>
            <a:r>
              <a:rPr lang="id-ID" sz="3600" dirty="0">
                <a:latin typeface="Bahnschrift Condensed" panose="020B0502040204020203" pitchFamily="34" charset="0"/>
              </a:rPr>
              <a:t>44% mengatakan, “Seks” yang mengherakan kata komunikasi sering dijumpai dalam jawaban ini.</a:t>
            </a:r>
          </a:p>
          <a:p>
            <a:r>
              <a:rPr lang="id-ID" sz="3600" dirty="0">
                <a:latin typeface="Bahnschrift Condensed" panose="020B0502040204020203" pitchFamily="34" charset="0"/>
              </a:rPr>
              <a:t>37% mengatakan “Uang” Dengan adanya kebutuhan yang makin meningkat, maka prioritas dalam penggunaan uang telah menyebabkan konflik suami istri. Terjadi karena kesalah pengertian juga masalah komunikasi.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FC6ED1B4-5CF4-45A5-8706-72522352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C27B3-8682-4EE0-A225-80976522B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DA069-A713-43C5-B6EB-AB3B4F3DE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920" y="828675"/>
            <a:ext cx="10393680" cy="5376863"/>
          </a:xfrm>
        </p:spPr>
        <p:txBody>
          <a:bodyPr>
            <a:normAutofit/>
          </a:bodyPr>
          <a:lstStyle/>
          <a:p>
            <a:r>
              <a:rPr lang="id-ID" sz="3600" b="1" dirty="0">
                <a:latin typeface="Agency FB" panose="020B0503020202020204" pitchFamily="34" charset="0"/>
              </a:rPr>
              <a:t>Dr. James Dobson penulis banyak buku rumah tangga memperkirakan 90% dari semua perceraian yang terjadi disebabkan karena suami istri tidak berkomunikasi.</a:t>
            </a:r>
          </a:p>
          <a:p>
            <a:r>
              <a:rPr lang="id-ID" sz="3600" b="1" dirty="0">
                <a:latin typeface="Agency FB" panose="020B0503020202020204" pitchFamily="34" charset="0"/>
              </a:rPr>
              <a:t>Melihat bahwa komunikasi adalah penyebab utama kehancuran rumah tangga, sudah selayaknya suami dan istri belajar berkomunikasi dengan baik untuk kebahagiaan rumah tangga.</a:t>
            </a:r>
          </a:p>
          <a:p>
            <a:r>
              <a:rPr lang="id-ID" sz="3600" b="1" dirty="0">
                <a:latin typeface="Agency FB" panose="020B0503020202020204" pitchFamily="34" charset="0"/>
              </a:rPr>
              <a:t>Dibutuhkan keterbukaan dan mau mendengar pasangan bila berbicara, serta jangan mematahkan ide dari pasangan, diskusikan untuk mendapatkan apa yang akan dilakukan bersama-sama.</a:t>
            </a:r>
            <a:endParaRPr lang="en-ID" sz="3600" b="1" dirty="0">
              <a:latin typeface="Agency FB" panose="020B0503020202020204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3A636A91-8057-44DA-92E6-5F5DD500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583F8-F310-4319-A956-188BAD1F8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B9A0-C688-4321-8505-29434C80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65125"/>
            <a:ext cx="10012680" cy="949325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latin typeface="Agency FB" panose="020B0503020202020204" pitchFamily="34" charset="0"/>
              </a:rPr>
              <a:t>Nasihat Firman Tuhan Perlu Direnungkan :</a:t>
            </a:r>
            <a:endParaRPr lang="en-ID" sz="4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3F6E-3832-4BCE-A1C2-3AF2D962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595813"/>
          </a:xfrm>
        </p:spPr>
        <p:txBody>
          <a:bodyPr>
            <a:normAutofit lnSpcReduction="10000"/>
          </a:bodyPr>
          <a:lstStyle/>
          <a:p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Pengkhotbah 3:7  “..... </a:t>
            </a:r>
            <a:r>
              <a:rPr lang="id-ID" sz="4000" b="1" dirty="0">
                <a:solidFill>
                  <a:srgbClr val="00B0F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Ada waktu untuk berbicara</a:t>
            </a:r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Belajar mendengar adalah hal yang harus ditingkatkan, karena masalah bisanya telah selesai paling tidak 50% ketika kita mendengar pasangan ketika dia berbiacara, ketimbang menyahut atau memotong pembicaraan pasangan.</a:t>
            </a:r>
          </a:p>
          <a:p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Mendengar dengan hati yang tulus dan sabar, melihat wajah pasangan yang sedang menyampaikan pendapatnya.</a:t>
            </a: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3EBBEF01-3F02-45D2-AEB8-5B77B59A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547E2-6EE0-45E8-8F82-A5375D2AD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B9A0-C688-4321-8505-29434C80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65125"/>
            <a:ext cx="10012680" cy="949325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>
                <a:latin typeface="Agency FB" panose="020B0503020202020204" pitchFamily="34" charset="0"/>
              </a:rPr>
              <a:t>Nasihat Firman Tuhan Perlu Direnungkan :</a:t>
            </a:r>
            <a:endParaRPr lang="en-ID" sz="4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3F6E-3832-4BCE-A1C2-3AF2D962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595813"/>
          </a:xfrm>
        </p:spPr>
        <p:txBody>
          <a:bodyPr>
            <a:normAutofit fontScale="92500" lnSpcReduction="20000"/>
          </a:bodyPr>
          <a:lstStyle/>
          <a:p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Yakobus 3:2 “Sebab </a:t>
            </a:r>
            <a:r>
              <a:rPr lang="id-ID" sz="4000" b="1" dirty="0">
                <a:solidFill>
                  <a:schemeClr val="accent2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kita semua bersalah dalam banyak hal</a:t>
            </a:r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; barang siapa tidak bersalah dalam PERKATAANNYA, ia adalah orang sempurna, yang dapat juga mengendalikan seluruh tubuhnya.</a:t>
            </a:r>
          </a:p>
          <a:p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Tempat diri pada posisi pasangan kita, bahwa diri sendiri pun mempunyai banyak kekuarangan. Itu sebabnya Rasul Yakobus memberikan nasihat dalam :</a:t>
            </a:r>
          </a:p>
          <a:p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Yakobus 1:19 “Hai saudara-saudara yang kukasihi, ingatlah hal ini: </a:t>
            </a:r>
            <a:r>
              <a:rPr lang="id-ID" sz="4000" b="1" dirty="0">
                <a:solidFill>
                  <a:srgbClr val="FFC00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Setiap orang hendaklah cepat untuk mendengar</a:t>
            </a:r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, tetapi </a:t>
            </a:r>
            <a:r>
              <a:rPr lang="id-ID" sz="4000" b="1" dirty="0">
                <a:solidFill>
                  <a:srgbClr val="00B0F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lambat untuk berkata-kata</a:t>
            </a:r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, dan juga </a:t>
            </a:r>
            <a:r>
              <a:rPr lang="id-ID" sz="4000" b="1" dirty="0">
                <a:solidFill>
                  <a:srgbClr val="00B0F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lambat untuk marah</a:t>
            </a:r>
            <a:r>
              <a:rPr lang="id-ID" sz="40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.”</a:t>
            </a:r>
            <a:endParaRPr lang="en-ID" sz="5400" b="1" dirty="0">
              <a:latin typeface="Agency FB" panose="020B0503020202020204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3EBBEF01-3F02-45D2-AEB8-5B77B59A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7547E2-6EE0-45E8-8F82-A5375D2AD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3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FBCE59-8597-40F2-8D66-F5714317A39A}"/>
              </a:ext>
            </a:extLst>
          </p:cNvPr>
          <p:cNvSpPr/>
          <p:nvPr/>
        </p:nvSpPr>
        <p:spPr>
          <a:xfrm>
            <a:off x="2867026" y="2967335"/>
            <a:ext cx="6162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Tuhan Memberkati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08E7B5A9-9310-4F8A-BEA7-AB66A576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FF042-4007-44D9-819F-828B29D7EA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5D9672-A765-4978-8034-42E9FE529D72}"/>
              </a:ext>
            </a:extLst>
          </p:cNvPr>
          <p:cNvSpPr txBox="1"/>
          <p:nvPr/>
        </p:nvSpPr>
        <p:spPr>
          <a:xfrm>
            <a:off x="733425" y="6029325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>
                <a:latin typeface="Bahnschrift Light Condensed" panose="020B0502040204020203" pitchFamily="34" charset="0"/>
              </a:rPr>
              <a:t>Komunikasi Keluarga, hal. 3-8</a:t>
            </a:r>
          </a:p>
        </p:txBody>
      </p:sp>
    </p:spTree>
    <p:extLst>
      <p:ext uri="{BB962C8B-B14F-4D97-AF65-F5344CB8AC3E}">
        <p14:creationId xmlns:p14="http://schemas.microsoft.com/office/powerpoint/2010/main" val="182547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5692-0971-43E2-A356-E4E9680D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91947"/>
            <a:ext cx="9265667" cy="1325563"/>
          </a:xfrm>
        </p:spPr>
        <p:txBody>
          <a:bodyPr>
            <a:noAutofit/>
          </a:bodyPr>
          <a:lstStyle/>
          <a:p>
            <a:pPr algn="ctr"/>
            <a:r>
              <a:rPr lang="id-ID" sz="6000" b="1" dirty="0">
                <a:latin typeface="Agency FB" panose="020B0503020202020204" pitchFamily="34" charset="0"/>
              </a:rPr>
              <a:t>Semua Merindukan Kebahagiaan Rumah Tangga</a:t>
            </a:r>
            <a:endParaRPr lang="en-ID" sz="6000" b="1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8D23-C45B-4205-8188-511EBCC37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549"/>
            <a:ext cx="10515600" cy="406241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d-ID" sz="4400" dirty="0">
                <a:latin typeface="Hobo Std" panose="020B0803040709020204" pitchFamily="34" charset="0"/>
              </a:rPr>
              <a:t>Idaman Setiap Rumah Tangga adalah dengan banyak gelak tawa, kemesraan dan kelembutan, hubungan yang harmonis antara suami dan istri, orang tua dan anak, serta adanya kasih sayang satu sama lain.</a:t>
            </a:r>
            <a:endParaRPr lang="en-ID" sz="4400" dirty="0">
              <a:latin typeface="Hobo Std" panose="020B0803040709020204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2A90FE2D-8DB0-4395-A093-5725B79B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2"/>
            <a:ext cx="1249680" cy="14223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1E8606-CB95-49F6-81B6-BB45C99F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7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0C43-5D81-428B-BFBF-850C8974E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914399"/>
            <a:ext cx="9743440" cy="5262563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id-ID" sz="36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Namun sering suasana rumah tangga telah menjadi neraka di dunia sebab tidak ada persesuaian di dalam rumah tangga, sehingga makin lama hubungan justru makin retak. Ada pepatah yang mengatakan :</a:t>
            </a:r>
          </a:p>
          <a:p>
            <a:pPr marL="742950" indent="-742950">
              <a:buFont typeface="+mj-lt"/>
              <a:buAutoNum type="alphaUcPeriod"/>
            </a:pPr>
            <a:r>
              <a:rPr lang="id-ID" sz="36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“Enam bulan pertama setelah pernikahan, suami bicara,  istri hanya mendengar.</a:t>
            </a:r>
          </a:p>
          <a:p>
            <a:pPr marL="742950" indent="-742950">
              <a:buFont typeface="+mj-lt"/>
              <a:buAutoNum type="alphaUcPeriod"/>
            </a:pPr>
            <a:r>
              <a:rPr lang="id-ID" sz="36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Enam bulan kedua setelah pernikahan, istri bicara, suami Mendengar.</a:t>
            </a:r>
          </a:p>
          <a:p>
            <a:pPr marL="742950" indent="-742950">
              <a:buFont typeface="+mj-lt"/>
              <a:buAutoNum type="alphaUcPeriod"/>
            </a:pPr>
            <a:r>
              <a:rPr lang="id-ID" sz="36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Enam bulan ketiga setelah pernikahan, dua-dua (Suami – Istri) berbicara tetangga yang mendengar.</a:t>
            </a:r>
            <a:endParaRPr lang="en-ID" sz="3600" dirty="0">
              <a:solidFill>
                <a:srgbClr val="FFFF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6B1B451D-87C8-4994-8BF1-28C2E4A7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8"/>
            <a:ext cx="1249680" cy="1422375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B512F-0A59-41B2-B6FD-B4659C52C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290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16B0-FBF6-4191-BF54-B66F795F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20" y="1152524"/>
            <a:ext cx="10549255" cy="5217796"/>
          </a:xfrm>
        </p:spPr>
        <p:txBody>
          <a:bodyPr>
            <a:noAutofit/>
          </a:bodyPr>
          <a:lstStyle/>
          <a:p>
            <a:r>
              <a:rPr lang="id-ID" sz="3600" dirty="0">
                <a:latin typeface="Bahnschrift Condensed" panose="020B0502040204020203" pitchFamily="34" charset="0"/>
              </a:rPr>
              <a:t>Pepatah tersebut memberikan indikasi bahwa Kebahagiaan rumah tangga itu makin lama makin tidak lestari.</a:t>
            </a:r>
          </a:p>
          <a:p>
            <a:r>
              <a:rPr lang="id-ID" sz="3600" dirty="0">
                <a:latin typeface="Bahnschrift Condensed" panose="020B0502040204020203" pitchFamily="34" charset="0"/>
              </a:rPr>
              <a:t>Yang ideal adalah makin lama hubungan suami istri harus lebih lestari, harmonis dan dari sisi materi pun lebih mapan.</a:t>
            </a:r>
          </a:p>
          <a:p>
            <a:r>
              <a:rPr lang="id-ID" sz="3600" dirty="0">
                <a:latin typeface="Bahnschrift Condensed" panose="020B0502040204020203" pitchFamily="34" charset="0"/>
              </a:rPr>
              <a:t>Banyak keluarga yang mengidam-idamkan suasana yang lebih baik, bila materi telah terpenuhi. Namun ternyata, kepuasan materi bukanlah jaminan kebahagiaan rumah tangga.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971EFE7B-1046-4993-B7E2-FEEFB7D62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28BD9F-5474-4FEC-B847-73739DF29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4"/>
            <a:ext cx="1453072" cy="12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072C-D86A-4B43-A341-6F609601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65126"/>
            <a:ext cx="10012680" cy="901700"/>
          </a:xfrm>
        </p:spPr>
        <p:txBody>
          <a:bodyPr>
            <a:normAutofit/>
          </a:bodyPr>
          <a:lstStyle/>
          <a:p>
            <a:r>
              <a:rPr lang="id-ID" dirty="0">
                <a:latin typeface="Bahnschrift Condensed" panose="020B0502040204020203" pitchFamily="34" charset="0"/>
                <a:ea typeface="Adobe Fan Heiti Std B" panose="020B0700000000000000" pitchFamily="34" charset="-128"/>
              </a:rPr>
              <a:t>Uang Jelas dapat Membeli Banyak Hal.</a:t>
            </a:r>
            <a:endParaRPr lang="en-ID" dirty="0">
              <a:latin typeface="Bahnschrift Condensed" panose="020B0502040204020203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C846-3C86-4C50-8D0F-743972D6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9906000" cy="4911726"/>
          </a:xfrm>
        </p:spPr>
        <p:txBody>
          <a:bodyPr>
            <a:normAutofit/>
          </a:bodyPr>
          <a:lstStyle/>
          <a:p>
            <a:r>
              <a:rPr lang="id-ID" sz="4800" b="1" dirty="0">
                <a:latin typeface="Agency FB" panose="020B0503020202020204" pitchFamily="34" charset="0"/>
              </a:rPr>
              <a:t>Uang dapat membeli kebutuhan rumah tangga, namun uang tidak dapat membeli rumah tangga bahagia.</a:t>
            </a:r>
          </a:p>
          <a:p>
            <a:r>
              <a:rPr lang="id-ID" sz="4800" b="1" dirty="0">
                <a:latin typeface="Agency FB" panose="020B0503020202020204" pitchFamily="34" charset="0"/>
              </a:rPr>
              <a:t>Buktinya, di negara yang mempunyai kecukupan materi, ternyata disana ditemukan persentase angka perceraian makin lama makin meningkat.</a:t>
            </a: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3981EF2-7651-4211-9453-E9853BA6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63565-D7E1-495B-8609-9C425910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98CDE-2DB4-4E1E-8A94-1B8F6CC2E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40" y="904875"/>
            <a:ext cx="10036810" cy="561975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d-ID" sz="3600" b="1" dirty="0">
                <a:latin typeface="Agency FB" panose="020B0503020202020204" pitchFamily="34" charset="0"/>
              </a:rPr>
              <a:t> Misalnya, 2 dari 5 pernikahan di Eropa berakhir dengan perceraian.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b="1" dirty="0">
                <a:latin typeface="Agency FB" panose="020B0503020202020204" pitchFamily="34" charset="0"/>
              </a:rPr>
              <a:t> Di Amerika, lebih buruk,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b="1" dirty="0">
                <a:latin typeface="Agency FB" panose="020B0503020202020204" pitchFamily="34" charset="0"/>
              </a:rPr>
              <a:t> Bila tahun 1870 hanya ada 1 dari 34 pernikahan berakhir dengan perceraian,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b="1" dirty="0">
                <a:latin typeface="Agency FB" panose="020B0503020202020204" pitchFamily="34" charset="0"/>
              </a:rPr>
              <a:t> Pada tahun 1900 ada 1 perceraian dalam setiap 12 pernikahan,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b="1" dirty="0">
                <a:latin typeface="Agency FB" panose="020B0503020202020204" pitchFamily="34" charset="0"/>
              </a:rPr>
              <a:t> Pada tahun 1930 ada 1 perceraian dari setiap 6 pernikahan dan,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b="1" dirty="0">
                <a:latin typeface="Agency FB" panose="020B0503020202020204" pitchFamily="34" charset="0"/>
              </a:rPr>
              <a:t> Tahun 1978 ada 1 perceraian dari setiap 2 pernikahan.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d-ID" sz="3600" b="1" dirty="0">
                <a:latin typeface="Agency FB" panose="020B0503020202020204" pitchFamily="34" charset="0"/>
              </a:rPr>
              <a:t> Bahkan sekarang ini 53% dari perkawinan di Amerika Serikat berakhir dengan perceraian.</a:t>
            </a:r>
            <a:endParaRPr lang="en-ID" sz="3600" b="1" dirty="0">
              <a:latin typeface="Agency FB" panose="020B05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D" sz="3600" dirty="0"/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4533712-CFE8-4410-9DC2-579ED976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E3B6D-7E6B-4970-92B0-8E8383C20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D579-9603-4DAD-92D7-D9C89BBB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99" y="365125"/>
            <a:ext cx="9418382" cy="1325563"/>
          </a:xfrm>
        </p:spPr>
        <p:txBody>
          <a:bodyPr/>
          <a:lstStyle/>
          <a:p>
            <a:pPr algn="ctr"/>
            <a:r>
              <a:rPr lang="id-ID" b="1" dirty="0">
                <a:solidFill>
                  <a:schemeClr val="accent2"/>
                </a:solidFill>
                <a:latin typeface="Agency FB" panose="020B0503020202020204" pitchFamily="34" charset="0"/>
              </a:rPr>
              <a:t>Apakah yang Menyebabkan Berbagai Masalah Dalam Pernikahan?</a:t>
            </a:r>
            <a:endParaRPr lang="en-ID" b="1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35E8-A44A-4185-BB60-4730B0BD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8000"/>
          </a:xfrm>
        </p:spPr>
        <p:txBody>
          <a:bodyPr>
            <a:normAutofit/>
          </a:bodyPr>
          <a:lstStyle/>
          <a:p>
            <a:r>
              <a:rPr lang="id-ID" sz="3600" b="1" dirty="0">
                <a:latin typeface="Agency FB" panose="020B0503020202020204" pitchFamily="34" charset="0"/>
              </a:rPr>
              <a:t>Ada 3 permasalahan utama yang sedang terjadi dalam lembaga pernikahan masa kini 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>
                <a:latin typeface="Agency FB" panose="020B0503020202020204" pitchFamily="34" charset="0"/>
              </a:rPr>
              <a:t>Berkurangnya saling pengertian di antara suami dan istri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>
                <a:latin typeface="Agency FB" panose="020B0503020202020204" pitchFamily="34" charset="0"/>
              </a:rPr>
              <a:t>Berkurangnya tekad untuk tetap tinggal dalam keadaan menikah.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>
                <a:latin typeface="Agency FB" panose="020B0503020202020204" pitchFamily="34" charset="0"/>
              </a:rPr>
              <a:t>Berkembangnya harapan-harapan yang tidak realistis terhadap perikahan.</a:t>
            </a:r>
            <a:endParaRPr lang="en-ID" sz="3600" b="1" dirty="0">
              <a:latin typeface="Agency FB" panose="020B0503020202020204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9E91DB8F-A860-4724-A89C-6A29CE60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93945-28C9-4ABB-B031-CD3E87D4A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A4AB-2B5B-469F-9089-9B9DE3D2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11275"/>
          </a:xfrm>
        </p:spPr>
        <p:txBody>
          <a:bodyPr>
            <a:normAutofit/>
          </a:bodyPr>
          <a:lstStyle/>
          <a:p>
            <a:pPr algn="ctr"/>
            <a:r>
              <a:rPr lang="id-ID" dirty="0">
                <a:latin typeface="Bahnschrift Condensed" panose="020B0502040204020203" pitchFamily="34" charset="0"/>
              </a:rPr>
              <a:t>Adakah Kemungkinan Untuk Memperbaiki Rumah Tangga Supaya Bahagia?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D54C-E0A5-4C98-A648-9700D4783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b="1" dirty="0">
                <a:latin typeface="Agency FB" panose="020B0503020202020204" pitchFamily="34" charset="0"/>
              </a:rPr>
              <a:t>Di zaman komunikasi canggih ini, ternyata komunikasi keluarga memegang peranan penting yang lebih banyak menentukan kebahagiaan atau kehancuran rumah tangga.</a:t>
            </a:r>
          </a:p>
          <a:p>
            <a:r>
              <a:rPr lang="id-ID" sz="4000" b="1" u="sng" dirty="0">
                <a:latin typeface="Agency FB" panose="020B0503020202020204" pitchFamily="34" charset="0"/>
              </a:rPr>
              <a:t>Nancy L. Van Pelt </a:t>
            </a:r>
            <a:r>
              <a:rPr lang="id-ID" sz="4000" b="1" dirty="0">
                <a:latin typeface="Agency FB" panose="020B0503020202020204" pitchFamily="34" charset="0"/>
              </a:rPr>
              <a:t>dalam bukunya “</a:t>
            </a:r>
            <a:r>
              <a:rPr lang="id-ID" sz="4000" b="1" i="1" dirty="0">
                <a:latin typeface="Agency FB" panose="020B0503020202020204" pitchFamily="34" charset="0"/>
              </a:rPr>
              <a:t>Compleat Communication”  </a:t>
            </a:r>
            <a:r>
              <a:rPr lang="id-ID" sz="4000" b="1" dirty="0">
                <a:latin typeface="Agency FB" panose="020B0503020202020204" pitchFamily="34" charset="0"/>
              </a:rPr>
              <a:t>mengutif penelitian majalah Readbook, yang telah meneliti 730 penyuluh pernikahan. Apakah penyebab kehancuran rumah tangga?</a:t>
            </a:r>
            <a:endParaRPr lang="en-ID" sz="4000" b="1" dirty="0">
              <a:latin typeface="Agency FB" panose="020B0503020202020204" pitchFamily="34" charset="0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C2926354-1CB4-40AA-AD96-9A49C312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ECE20-5091-4CB3-9CD9-FFD5FFCE9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1E38-0E62-4139-A8BC-EB5CE0D9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0" y="365125"/>
            <a:ext cx="9357360" cy="1325563"/>
          </a:xfrm>
        </p:spPr>
        <p:txBody>
          <a:bodyPr/>
          <a:lstStyle/>
          <a:p>
            <a:pPr algn="ctr"/>
            <a:r>
              <a:rPr lang="id-ID" dirty="0">
                <a:latin typeface="Bahnschrift Condensed" panose="020B0502040204020203" pitchFamily="34" charset="0"/>
              </a:rPr>
              <a:t>Ternyata Terdapat 10 Penyebab Utama Kehancuran Rumah Tangga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F322-E1D3-490E-9512-AEF3A8050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49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600" dirty="0">
                <a:latin typeface="Bahnschrift Condensed" panose="020B0502040204020203" pitchFamily="34" charset="0"/>
              </a:rPr>
              <a:t>Rusaknya komunikasi keluarga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>
                <a:latin typeface="Bahnschrift Condensed" panose="020B0502040204020203" pitchFamily="34" charset="0"/>
              </a:rPr>
              <a:t>Hilangnya tujuan dan perhatian bersama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>
                <a:latin typeface="Bahnschrift Condensed" panose="020B0502040204020203" pitchFamily="34" charset="0"/>
              </a:rPr>
              <a:t>Ketidakcocokan dalam seksualitas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>
                <a:latin typeface="Bahnschrift Condensed" panose="020B0502040204020203" pitchFamily="34" charset="0"/>
              </a:rPr>
              <a:t>Ketidaksetiaan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dirty="0">
                <a:latin typeface="Bahnschrift Condensed" panose="020B0502040204020203" pitchFamily="34" charset="0"/>
              </a:rPr>
              <a:t>Hilangnya kegairahan dan kesenangan dalam hubungan suami istri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9C21D-4767-45CA-8AD4-D8153FCF4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3674" y="1924050"/>
            <a:ext cx="5267326" cy="465772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id-ID" sz="3600" dirty="0">
                <a:latin typeface="Bahnschrift Condensed" panose="020B0502040204020203" pitchFamily="34" charset="0"/>
              </a:rPr>
              <a:t>Keuangan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sz="3600" dirty="0">
                <a:latin typeface="Bahnschrift Condensed" panose="020B0502040204020203" pitchFamily="34" charset="0"/>
              </a:rPr>
              <a:t>Pertentangan masalah anak-anak.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sz="3600" dirty="0">
                <a:latin typeface="Bahnschrift Condensed" panose="020B0502040204020203" pitchFamily="34" charset="0"/>
              </a:rPr>
              <a:t>Penggunaan Alkohol dan obat bius lainnya.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sz="3600" dirty="0">
                <a:latin typeface="Bahnschrift Condensed" panose="020B0502040204020203" pitchFamily="34" charset="0"/>
              </a:rPr>
              <a:t>Masalah hak-hak wanita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id-ID" sz="3600" dirty="0">
                <a:latin typeface="Bahnschrift Condensed" panose="020B0502040204020203" pitchFamily="34" charset="0"/>
              </a:rPr>
              <a:t>Ipar atau mertua.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396474F6-7AA1-4B74-9095-675A112E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43"/>
            <a:ext cx="1229299" cy="1399178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786DF-E5E2-4E4F-A78F-CAAFEDE46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0" t="17481" r="71167" b="61926"/>
          <a:stretch/>
        </p:blipFill>
        <p:spPr>
          <a:xfrm>
            <a:off x="10718547" y="43543"/>
            <a:ext cx="1453072" cy="1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881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Agency FB</vt:lpstr>
      <vt:lpstr>Arial</vt:lpstr>
      <vt:lpstr>Bahnschrift Condensed</vt:lpstr>
      <vt:lpstr>Bahnschrift Light Condensed</vt:lpstr>
      <vt:lpstr>Calibri</vt:lpstr>
      <vt:lpstr>Calibri Light</vt:lpstr>
      <vt:lpstr>Gill Sans MT</vt:lpstr>
      <vt:lpstr>Hobo Std</vt:lpstr>
      <vt:lpstr>Tw Cen MT</vt:lpstr>
      <vt:lpstr>Wingdings</vt:lpstr>
      <vt:lpstr>Office Theme</vt:lpstr>
      <vt:lpstr>Gallery</vt:lpstr>
      <vt:lpstr>Circuit</vt:lpstr>
      <vt:lpstr>Rumah Tangga Bahagia &amp; Lestari</vt:lpstr>
      <vt:lpstr>Semua Merindukan Kebahagiaan Rumah Tangga</vt:lpstr>
      <vt:lpstr>PowerPoint Presentation</vt:lpstr>
      <vt:lpstr>PowerPoint Presentation</vt:lpstr>
      <vt:lpstr>Uang Jelas dapat Membeli Banyak Hal.</vt:lpstr>
      <vt:lpstr>PowerPoint Presentation</vt:lpstr>
      <vt:lpstr>Apakah yang Menyebabkan Berbagai Masalah Dalam Pernikahan?</vt:lpstr>
      <vt:lpstr>Adakah Kemungkinan Untuk Memperbaiki Rumah Tangga Supaya Bahagia?</vt:lpstr>
      <vt:lpstr>Ternyata Terdapat 10 Penyebab Utama Kehancuran Rumah Tangga</vt:lpstr>
      <vt:lpstr>PowerPoint Presentation</vt:lpstr>
      <vt:lpstr>Hasil Survai Menyebutkan Sebagai Berikut :</vt:lpstr>
      <vt:lpstr>PowerPoint Presentation</vt:lpstr>
      <vt:lpstr>Nasihat Firman Tuhan Perlu Direnungkan :</vt:lpstr>
      <vt:lpstr>Nasihat Firman Tuhan Perlu Direnungkan 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Kelestarian Rumah Tangga Bahagia</dc:title>
  <dc:creator>Kathleen Lowry</dc:creator>
  <cp:lastModifiedBy>Kathleen Lowry</cp:lastModifiedBy>
  <cp:revision>23</cp:revision>
  <dcterms:created xsi:type="dcterms:W3CDTF">2022-05-23T02:30:11Z</dcterms:created>
  <dcterms:modified xsi:type="dcterms:W3CDTF">2022-05-24T06:47:27Z</dcterms:modified>
</cp:coreProperties>
</file>