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3" r:id="rId2"/>
  </p:sldMasterIdLst>
  <p:notesMasterIdLst>
    <p:notesMasterId r:id="rId33"/>
  </p:notesMasterIdLst>
  <p:sldIdLst>
    <p:sldId id="256" r:id="rId3"/>
    <p:sldId id="257" r:id="rId4"/>
    <p:sldId id="258" r:id="rId5"/>
    <p:sldId id="290" r:id="rId6"/>
    <p:sldId id="288" r:id="rId7"/>
    <p:sldId id="289" r:id="rId8"/>
    <p:sldId id="285" r:id="rId9"/>
    <p:sldId id="286" r:id="rId10"/>
    <p:sldId id="261" r:id="rId11"/>
    <p:sldId id="287" r:id="rId12"/>
    <p:sldId id="263" r:id="rId13"/>
    <p:sldId id="265" r:id="rId14"/>
    <p:sldId id="267" r:id="rId15"/>
    <p:sldId id="270" r:id="rId16"/>
    <p:sldId id="271" r:id="rId17"/>
    <p:sldId id="274" r:id="rId18"/>
    <p:sldId id="275" r:id="rId19"/>
    <p:sldId id="277" r:id="rId20"/>
    <p:sldId id="278" r:id="rId21"/>
    <p:sldId id="291" r:id="rId22"/>
    <p:sldId id="280" r:id="rId23"/>
    <p:sldId id="281" r:id="rId24"/>
    <p:sldId id="292" r:id="rId25"/>
    <p:sldId id="294" r:id="rId26"/>
    <p:sldId id="293" r:id="rId27"/>
    <p:sldId id="295" r:id="rId28"/>
    <p:sldId id="296" r:id="rId29"/>
    <p:sldId id="297" r:id="rId30"/>
    <p:sldId id="298" r:id="rId31"/>
    <p:sldId id="299" r:id="rId32"/>
  </p:sldIdLst>
  <p:sldSz cx="12192000" cy="6858000"/>
  <p:notesSz cx="6858000" cy="9144000"/>
  <p:embeddedFontLst>
    <p:embeddedFont>
      <p:font typeface="Aharoni" panose="02010803020104030203" pitchFamily="2" charset="-79"/>
      <p:bold r:id="rId34"/>
    </p:embeddedFont>
    <p:embeddedFont>
      <p:font typeface="Book Antiqua" panose="02040602050305030304" pitchFamily="18" charset="0"/>
      <p:regular r:id="rId35"/>
      <p:bold r:id="rId36"/>
      <p:italic r:id="rId37"/>
      <p:boldItalic r:id="rId38"/>
    </p:embeddedFont>
    <p:embeddedFont>
      <p:font typeface="Britannic Bold" panose="020B0903060703020204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Helvetica" panose="020B0604020202020204" pitchFamily="34" charset="0"/>
      <p:regular r:id="rId44"/>
      <p:bold r:id="rId45"/>
      <p:italic r:id="rId46"/>
      <p:boldItalic r:id="rId47"/>
    </p:embeddedFont>
    <p:embeddedFont>
      <p:font typeface="Trebuchet MS" panose="020B060302020202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jIbEUjsb/RmhU42q7rXTgNok8E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dirty="0" err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0222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35b436f0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d35b436f0e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" name="Google Shape;223;gd35b436f0e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5295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236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751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180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81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967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934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049C63-8EEA-4489-98DD-3307D419CE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7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218661"/>
            <a:ext cx="9144000" cy="1858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haroni"/>
              <a:buNone/>
              <a:defRPr sz="6000">
                <a:latin typeface="Aharoni"/>
                <a:ea typeface="Aharoni"/>
                <a:cs typeface="Aharoni"/>
                <a:sym typeface="Aharon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036982" y="250873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9BC2C-B087-4AC0-A2A0-A9FE52B6C2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65678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77BA3-A3B6-4466-8DA7-7C7C13E495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262060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2D9A0-C178-4AB3-9EF3-94011EBE6E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246712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6E14F-82B0-4EDD-A8E0-F9B6090F0E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6691772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BBECF-B272-4B65-A9E9-E0E8FF6B29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050352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D4537-A509-443D-A44A-246CAC750D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290202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0569B-646E-4DA3-A9D9-441E404682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3122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7516B-FF94-4575-AFAB-2AC84D60C4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34961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haroni"/>
              <a:buNone/>
              <a:defRPr>
                <a:latin typeface="Aharoni"/>
                <a:ea typeface="Aharoni"/>
                <a:cs typeface="Aharoni"/>
                <a:sym typeface="Aharon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1pPr>
            <a:lvl2pPr marL="914400" lvl="1" indent="-431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rebuchet M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BBC42-3211-4752-A7BE-393107A89C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657468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53FE4-E0BE-4EC9-B3DC-574C92A01E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158498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BB5C3-7A54-4358-80A7-C907A4006F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363091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8A378-350F-4952-9F6F-0776C31AB5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817586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C7385-95D4-43DA-AF0C-8A18CD30C8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31598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rebuchet MS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565B8A2-42FB-4076-880E-560A11F7CD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99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"/>
          <p:cNvSpPr txBox="1">
            <a:spLocks noGrp="1"/>
          </p:cNvSpPr>
          <p:nvPr>
            <p:ph type="ctrTitle"/>
          </p:nvPr>
        </p:nvSpPr>
        <p:spPr>
          <a:xfrm>
            <a:off x="2095784" y="547392"/>
            <a:ext cx="8232582" cy="1083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ok Antiqua"/>
              <a:buNone/>
            </a:pPr>
            <a:r>
              <a:rPr lang="id-ID" sz="3200" dirty="0">
                <a:latin typeface="Helvetica" pitchFamily="34" charset="0"/>
              </a:rPr>
              <a:t>Bakti Wanita Adven</a:t>
            </a:r>
            <a:r>
              <a:rPr lang="en-US" sz="3200" dirty="0">
                <a:latin typeface="Helvetica" pitchFamily="34" charset="0"/>
              </a:rPr>
              <a:t>t </a:t>
            </a:r>
            <a:r>
              <a:rPr lang="en-US" sz="3200" dirty="0" err="1">
                <a:latin typeface="Helvetica" pitchFamily="34" charset="0"/>
              </a:rPr>
              <a:t>Konfrens</a:t>
            </a:r>
            <a:r>
              <a:rPr lang="en-US" sz="3200" dirty="0">
                <a:latin typeface="Helvetica" pitchFamily="34" charset="0"/>
              </a:rPr>
              <a:t> DKI Jakarta</a:t>
            </a:r>
            <a:endParaRPr sz="3200" dirty="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3" name="Google Shape;43;p1"/>
          <p:cNvSpPr txBox="1">
            <a:spLocks noGrp="1"/>
          </p:cNvSpPr>
          <p:nvPr>
            <p:ph type="subTitle" idx="1"/>
          </p:nvPr>
        </p:nvSpPr>
        <p:spPr>
          <a:xfrm>
            <a:off x="1987014" y="1583912"/>
            <a:ext cx="7268307" cy="189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4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                  RISRONI IDA SIHOMBING</a:t>
            </a:r>
            <a:endParaRPr dirty="0"/>
          </a:p>
        </p:txBody>
      </p:sp>
      <p:sp>
        <p:nvSpPr>
          <p:cNvPr id="44" name="Google Shape;44;p1"/>
          <p:cNvSpPr txBox="1"/>
          <p:nvPr/>
        </p:nvSpPr>
        <p:spPr>
          <a:xfrm>
            <a:off x="0" y="5403808"/>
            <a:ext cx="41578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JAKARTA LOCAL 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CONFERENCE WOMEN’S MINISTRIES</a:t>
            </a:r>
            <a:endParaRPr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A434-996C-2272-D327-186AAFB2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52EAE-5886-C495-59C4-78BEC70C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6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"/>
          <p:cNvSpPr txBox="1">
            <a:spLocks noGrp="1"/>
          </p:cNvSpPr>
          <p:nvPr>
            <p:ph type="title"/>
          </p:nvPr>
        </p:nvSpPr>
        <p:spPr>
          <a:xfrm>
            <a:off x="838200" y="500062"/>
            <a:ext cx="89469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haroni"/>
              <a:buNone/>
            </a:pPr>
            <a:r>
              <a:rPr lang="en-US"/>
              <a:t>	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25EB7-0972-15DE-592B-C7336EB0A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6F58A1-B849-1ABF-4B39-4F7DC7D0D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963B11-6A39-A386-B212-E9C481F2A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3" y="-6096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D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7" name="Google Shape;147;p15"/>
          <p:cNvSpPr/>
          <p:nvPr/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8" name="Google Shape;148;p15"/>
          <p:cNvCxnSpPr/>
          <p:nvPr/>
        </p:nvCxnSpPr>
        <p:spPr>
          <a:xfrm>
            <a:off x="2895600" y="5768204"/>
            <a:ext cx="6400800" cy="0"/>
          </a:xfrm>
          <a:prstGeom prst="straightConnector1">
            <a:avLst/>
          </a:prstGeom>
          <a:noFill/>
          <a:ln w="9525" cap="flat" cmpd="sng">
            <a:solidFill>
              <a:srgbClr val="3E5D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243840" y="4206240"/>
            <a:ext cx="11704320" cy="2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venir"/>
              <a:buNone/>
            </a:pPr>
            <a:r>
              <a:rPr lang="en-US" sz="3600" b="1" dirty="0">
                <a:latin typeface="Avenir"/>
                <a:ea typeface="Avenir"/>
                <a:cs typeface="Avenir"/>
                <a:sym typeface="Avenir"/>
              </a:rPr>
              <a:t>KEGIATAN: </a:t>
            </a:r>
            <a:r>
              <a:rPr lang="en-US" sz="3600" b="1" dirty="0" err="1">
                <a:latin typeface="Avenir"/>
                <a:ea typeface="Avenir"/>
                <a:cs typeface="Avenir"/>
                <a:sym typeface="Avenir"/>
              </a:rPr>
              <a:t>Renungan</a:t>
            </a:r>
            <a:r>
              <a:rPr lang="en-US" sz="3600" b="1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b="1" dirty="0" err="1">
                <a:latin typeface="Avenir"/>
                <a:ea typeface="Avenir"/>
                <a:cs typeface="Avenir"/>
                <a:sym typeface="Avenir"/>
              </a:rPr>
              <a:t>Harian</a:t>
            </a:r>
            <a:r>
              <a:rPr lang="en-US" sz="3600" b="1" dirty="0">
                <a:latin typeface="Avenir"/>
                <a:ea typeface="Avenir"/>
                <a:cs typeface="Avenir"/>
                <a:sym typeface="Avenir"/>
              </a:rPr>
              <a:t> di </a:t>
            </a:r>
            <a:r>
              <a:rPr lang="en-US" sz="3600" b="1" dirty="0" err="1">
                <a:latin typeface="Avenir"/>
                <a:ea typeface="Avenir"/>
                <a:cs typeface="Avenir"/>
                <a:sym typeface="Avenir"/>
              </a:rPr>
              <a:t>Youtube</a:t>
            </a:r>
            <a:r>
              <a:rPr lang="en-US" sz="3600" b="1" dirty="0">
                <a:latin typeface="Avenir"/>
                <a:ea typeface="Avenir"/>
                <a:cs typeface="Avenir"/>
                <a:sym typeface="Avenir"/>
              </a:rPr>
              <a:t>, BWA JLCDKI</a:t>
            </a:r>
            <a:br>
              <a:rPr lang="en-US" sz="3600" b="1" dirty="0">
                <a:latin typeface="Avenir"/>
                <a:ea typeface="Avenir"/>
                <a:cs typeface="Avenir"/>
                <a:sym typeface="Avenir"/>
              </a:rPr>
            </a:br>
            <a:r>
              <a:rPr lang="en-US" sz="3600" b="1" dirty="0">
                <a:latin typeface="Avenir"/>
                <a:ea typeface="Avenir"/>
                <a:cs typeface="Avenir"/>
                <a:sym typeface="Avenir"/>
              </a:rPr>
              <a:t>Dari </a:t>
            </a:r>
            <a:r>
              <a:rPr lang="en-US" sz="3600" b="1" dirty="0" err="1">
                <a:latin typeface="Avenir"/>
                <a:ea typeface="Avenir"/>
                <a:cs typeface="Avenir"/>
                <a:sym typeface="Avenir"/>
              </a:rPr>
              <a:t>Buku</a:t>
            </a:r>
            <a:r>
              <a:rPr lang="en-US" sz="3600" b="1" dirty="0">
                <a:latin typeface="Avenir"/>
                <a:ea typeface="Avenir"/>
                <a:cs typeface="Avenir"/>
                <a:sym typeface="Avenir"/>
              </a:rPr>
              <a:t>: </a:t>
            </a:r>
            <a:r>
              <a:rPr lang="en-US" sz="3600" b="1" dirty="0" err="1">
                <a:latin typeface="Avenir"/>
                <a:ea typeface="Avenir"/>
                <a:cs typeface="Avenir"/>
                <a:sym typeface="Avenir"/>
              </a:rPr>
              <a:t>Warnai</a:t>
            </a:r>
            <a:r>
              <a:rPr lang="en-US" sz="3600" b="1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b="1" dirty="0" err="1">
                <a:latin typeface="Avenir"/>
                <a:ea typeface="Avenir"/>
                <a:cs typeface="Avenir"/>
                <a:sym typeface="Avenir"/>
              </a:rPr>
              <a:t>Duniaku</a:t>
            </a:r>
            <a:r>
              <a:rPr lang="en-US" sz="3600" b="1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b="1" dirty="0" err="1">
                <a:latin typeface="Avenir"/>
                <a:ea typeface="Avenir"/>
                <a:cs typeface="Avenir"/>
                <a:sym typeface="Avenir"/>
              </a:rPr>
              <a:t>Dengan</a:t>
            </a:r>
            <a:r>
              <a:rPr lang="en-US" sz="3600" b="1" dirty="0">
                <a:latin typeface="Avenir"/>
                <a:ea typeface="Avenir"/>
                <a:cs typeface="Avenir"/>
                <a:sym typeface="Avenir"/>
              </a:rPr>
              <a:t> Kasih</a:t>
            </a:r>
            <a:br>
              <a:rPr lang="en-US" sz="2800" dirty="0">
                <a:latin typeface="Avenir"/>
                <a:ea typeface="Avenir"/>
                <a:cs typeface="Avenir"/>
                <a:sym typeface="Avenir"/>
              </a:rPr>
            </a:br>
            <a:endParaRPr sz="36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0" name="Google Shape;150;p15" descr="A group of people walking down the stree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" b="6779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1FF5D1-D54A-F36E-6604-41CFBCBAE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D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7" name="Google Shape;177;p19"/>
          <p:cNvSpPr/>
          <p:nvPr/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8" name="Google Shape;178;p19"/>
          <p:cNvCxnSpPr/>
          <p:nvPr/>
        </p:nvCxnSpPr>
        <p:spPr>
          <a:xfrm>
            <a:off x="2895600" y="5768204"/>
            <a:ext cx="6400800" cy="0"/>
          </a:xfrm>
          <a:prstGeom prst="straightConnector1">
            <a:avLst/>
          </a:prstGeom>
          <a:noFill/>
          <a:ln w="9525" cap="flat" cmpd="sng">
            <a:solidFill>
              <a:srgbClr val="3E5D3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0" name="Google Shape;180;p19" descr="A group of people walking down the stree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" b="6779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9"/>
          <p:cNvSpPr txBox="1">
            <a:spLocks noGrp="1"/>
          </p:cNvSpPr>
          <p:nvPr>
            <p:ph type="title"/>
          </p:nvPr>
        </p:nvSpPr>
        <p:spPr>
          <a:xfrm>
            <a:off x="1390200" y="4937760"/>
            <a:ext cx="9966960" cy="766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venir"/>
              <a:buNone/>
            </a:pPr>
            <a:br>
              <a:rPr lang="en-US" sz="3600" b="1" dirty="0">
                <a:latin typeface="Avenir"/>
                <a:ea typeface="Avenir"/>
                <a:cs typeface="Avenir"/>
                <a:sym typeface="Avenir"/>
              </a:rPr>
            </a:br>
            <a:br>
              <a:rPr lang="en-US" dirty="0">
                <a:latin typeface="Avenir"/>
                <a:ea typeface="Avenir"/>
                <a:cs typeface="Avenir"/>
                <a:sym typeface="Avenir"/>
              </a:rPr>
            </a:br>
            <a:br>
              <a:rPr lang="en-US" sz="2800" dirty="0">
                <a:latin typeface="Avenir"/>
                <a:ea typeface="Avenir"/>
                <a:cs typeface="Avenir"/>
                <a:sym typeface="Avenir"/>
              </a:rPr>
            </a:br>
            <a:r>
              <a:rPr lang="en-US" b="1" dirty="0">
                <a:latin typeface="Avenir"/>
                <a:ea typeface="Avenir"/>
                <a:cs typeface="Avenir"/>
                <a:sym typeface="Avenir"/>
              </a:rPr>
              <a:t>KEGIATAN: P</a:t>
            </a:r>
            <a:r>
              <a:rPr lang="en-US" sz="4400" b="1" dirty="0">
                <a:latin typeface="Avenir"/>
                <a:ea typeface="Avenir"/>
                <a:cs typeface="Avenir"/>
                <a:sym typeface="Avenir"/>
              </a:rPr>
              <a:t>EMBEKALAN BWA JUNIOR</a:t>
            </a:r>
            <a:endParaRPr dirty="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8FB67E-2205-C39D-E850-50E80275B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3474"/>
            <a:ext cx="4484914" cy="60263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DB574A-D4B6-84FC-275C-56441AF91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r="9643"/>
          <a:stretch/>
        </p:blipFill>
        <p:spPr>
          <a:xfrm>
            <a:off x="121920" y="363583"/>
            <a:ext cx="9370423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AFF188-3152-0FF2-7852-0062F744D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05" y="450430"/>
            <a:ext cx="9352075" cy="54868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"/>
          <p:cNvSpPr txBox="1">
            <a:spLocks noGrp="1"/>
          </p:cNvSpPr>
          <p:nvPr>
            <p:ph type="title"/>
          </p:nvPr>
        </p:nvSpPr>
        <p:spPr>
          <a:xfrm>
            <a:off x="615461" y="2429691"/>
            <a:ext cx="4507524" cy="208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haroni"/>
              <a:buNone/>
            </a:pPr>
            <a:r>
              <a:rPr lang="en-US" sz="8000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TEMA</a:t>
            </a:r>
            <a:br>
              <a:rPr lang="en-US" sz="8000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</a:br>
            <a:r>
              <a:rPr lang="en-US" sz="2200" dirty="0" err="1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Matius</a:t>
            </a:r>
            <a:r>
              <a:rPr lang="en-US" sz="2200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 9: 35 - 38</a:t>
            </a:r>
            <a:br>
              <a:rPr lang="en-US" sz="2000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</a:br>
            <a:endParaRPr lang="en-US" sz="8000" dirty="0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E1F01-BD0C-6FBA-4078-9456C915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393" y="-1"/>
            <a:ext cx="3892733" cy="3683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2965A-CFA2-4075-DED9-60C6C357A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017" y="3429000"/>
            <a:ext cx="3724979" cy="358475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D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7" name="Google Shape;177;p19"/>
          <p:cNvSpPr/>
          <p:nvPr/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78" name="Google Shape;178;p19"/>
          <p:cNvCxnSpPr/>
          <p:nvPr/>
        </p:nvCxnSpPr>
        <p:spPr>
          <a:xfrm>
            <a:off x="2895600" y="5768204"/>
            <a:ext cx="6400800" cy="0"/>
          </a:xfrm>
          <a:prstGeom prst="straightConnector1">
            <a:avLst/>
          </a:prstGeom>
          <a:noFill/>
          <a:ln w="9525" cap="flat" cmpd="sng">
            <a:solidFill>
              <a:srgbClr val="3E5D3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0" name="Google Shape;180;p19" descr="A group of people walking down the stree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" b="6779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9"/>
          <p:cNvSpPr txBox="1">
            <a:spLocks noGrp="1"/>
          </p:cNvSpPr>
          <p:nvPr>
            <p:ph type="title"/>
          </p:nvPr>
        </p:nvSpPr>
        <p:spPr>
          <a:xfrm>
            <a:off x="1001485" y="4569990"/>
            <a:ext cx="10346966" cy="1879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venir"/>
              <a:buNone/>
            </a:pPr>
            <a:r>
              <a:rPr lang="en-US" sz="3600" b="1" dirty="0">
                <a:latin typeface="Avenir"/>
                <a:ea typeface="Avenir"/>
                <a:cs typeface="Avenir"/>
                <a:sym typeface="Avenir"/>
              </a:rPr>
              <a:t>KEGIATAN:PELAYANAN BWA DI JEMAAT UNTUK MASYARAKAT</a:t>
            </a:r>
            <a:br>
              <a:rPr lang="en-US" sz="3600" b="1" dirty="0">
                <a:latin typeface="Avenir"/>
                <a:ea typeface="Avenir"/>
                <a:cs typeface="Avenir"/>
                <a:sym typeface="Avenir"/>
              </a:rPr>
            </a:br>
            <a:r>
              <a:rPr lang="en-US" sz="3600" b="1" dirty="0">
                <a:latin typeface="Avenir"/>
                <a:ea typeface="Avenir"/>
                <a:cs typeface="Avenir"/>
                <a:sym typeface="Avenir"/>
              </a:rPr>
              <a:t>“BERBAGI KASIH”</a:t>
            </a:r>
            <a:br>
              <a:rPr lang="en-US" sz="2800" dirty="0">
                <a:latin typeface="Avenir"/>
                <a:ea typeface="Avenir"/>
                <a:cs typeface="Avenir"/>
                <a:sym typeface="Avenir"/>
              </a:rPr>
            </a:br>
            <a:endParaRPr dirty="0"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41852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5F948E-42B4-F839-218E-67A67B8F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12" y="426720"/>
            <a:ext cx="5657362" cy="5425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C9F0C-897B-774A-D256-97DB01199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074" y="426720"/>
            <a:ext cx="4450080" cy="52425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9E5718-BA06-DD0D-C920-1A3CBE3B7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3" y="60960"/>
            <a:ext cx="5143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8BD5F9-8D48-548A-BE0B-58F9A06B0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0960"/>
            <a:ext cx="5431427" cy="486809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842C88-D375-213F-FD32-7D4B8C3E3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263"/>
            <a:ext cx="5373189" cy="4981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05430-5482-0EBB-9085-2E68DE7B4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988" y="470263"/>
            <a:ext cx="5199017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10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D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243840" y="247831"/>
            <a:ext cx="11704320" cy="63652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59;p3"/>
          <p:cNvCxnSpPr/>
          <p:nvPr/>
        </p:nvCxnSpPr>
        <p:spPr>
          <a:xfrm>
            <a:off x="2895600" y="5768204"/>
            <a:ext cx="6400800" cy="0"/>
          </a:xfrm>
          <a:prstGeom prst="straightConnector1">
            <a:avLst/>
          </a:prstGeom>
          <a:noFill/>
          <a:ln w="9525" cap="flat" cmpd="sng">
            <a:solidFill>
              <a:srgbClr val="3E5D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1109980" y="4616568"/>
            <a:ext cx="9966960" cy="156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00"/>
              <a:buFont typeface="Avenir"/>
              <a:buNone/>
            </a:pP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KEGIATAN: HEALTHY DIET SEMINAR &amp; COOKING DEMO </a:t>
            </a:r>
            <a:br>
              <a:rPr lang="en-US" sz="3200" dirty="0">
                <a:latin typeface="Avenir"/>
                <a:ea typeface="Avenir"/>
                <a:cs typeface="Avenir"/>
                <a:sym typeface="Avenir"/>
              </a:rPr>
            </a:b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Dari Dept. Kesehatan </a:t>
            </a: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Konfrens</a:t>
            </a: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 DKI</a:t>
            </a:r>
            <a:br>
              <a:rPr lang="en-US" sz="3200" dirty="0">
                <a:latin typeface="Avenir"/>
                <a:ea typeface="Avenir"/>
                <a:cs typeface="Avenir"/>
                <a:sym typeface="Avenir"/>
              </a:rPr>
            </a:br>
            <a:endParaRPr sz="32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1" name="Google Shape;61;p3" descr="A group of people walking down the stree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" b="6779"/>
          <a:stretch/>
        </p:blipFill>
        <p:spPr>
          <a:xfrm>
            <a:off x="243840" y="239122"/>
            <a:ext cx="11704320" cy="3764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00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DAA006-789E-C398-1406-D4AD6350D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65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D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243840" y="247831"/>
            <a:ext cx="11704320" cy="63652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59;p3"/>
          <p:cNvCxnSpPr/>
          <p:nvPr/>
        </p:nvCxnSpPr>
        <p:spPr>
          <a:xfrm>
            <a:off x="2895600" y="5768204"/>
            <a:ext cx="6400800" cy="0"/>
          </a:xfrm>
          <a:prstGeom prst="straightConnector1">
            <a:avLst/>
          </a:prstGeom>
          <a:noFill/>
          <a:ln w="9525" cap="flat" cmpd="sng">
            <a:solidFill>
              <a:srgbClr val="3E5D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1109980" y="4616568"/>
            <a:ext cx="9966960" cy="156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00"/>
              <a:buFont typeface="Avenir"/>
              <a:buNone/>
            </a:pP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KEGIATAN: KPA/CARE GROUP BWA di JEMAAT</a:t>
            </a:r>
            <a:br>
              <a:rPr lang="en-US" sz="3200" dirty="0">
                <a:latin typeface="Avenir"/>
                <a:ea typeface="Avenir"/>
                <a:cs typeface="Avenir"/>
                <a:sym typeface="Avenir"/>
              </a:rPr>
            </a:br>
            <a:endParaRPr sz="32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1" name="Google Shape;61;p3" descr="A group of people walking down the stree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" b="6779"/>
          <a:stretch/>
        </p:blipFill>
        <p:spPr>
          <a:xfrm>
            <a:off x="243840" y="239122"/>
            <a:ext cx="11704320" cy="3764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816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DA9AD-1684-EAF9-2D24-BA8EC9BEA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057"/>
            <a:ext cx="6783977" cy="51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66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0CD21E-BDE6-E8FF-6D3E-533E9C4C50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5" t="14096" r="7524" b="10603"/>
          <a:stretch/>
        </p:blipFill>
        <p:spPr>
          <a:xfrm>
            <a:off x="0" y="142384"/>
            <a:ext cx="8098972" cy="51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28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E7729-9D6F-85CF-E2DB-28D103D9DB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92" r="8889"/>
          <a:stretch/>
        </p:blipFill>
        <p:spPr>
          <a:xfrm>
            <a:off x="0" y="-69669"/>
            <a:ext cx="9065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82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D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243840" y="247831"/>
            <a:ext cx="11704320" cy="63652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</a:t>
            </a:r>
            <a:endParaRPr dirty="0"/>
          </a:p>
        </p:txBody>
      </p:sp>
      <p:cxnSp>
        <p:nvCxnSpPr>
          <p:cNvPr id="59" name="Google Shape;59;p3"/>
          <p:cNvCxnSpPr/>
          <p:nvPr/>
        </p:nvCxnSpPr>
        <p:spPr>
          <a:xfrm>
            <a:off x="2895600" y="5768204"/>
            <a:ext cx="6400800" cy="0"/>
          </a:xfrm>
          <a:prstGeom prst="straightConnector1">
            <a:avLst/>
          </a:prstGeom>
          <a:noFill/>
          <a:ln w="9525" cap="flat" cmpd="sng">
            <a:solidFill>
              <a:srgbClr val="3E5D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1109980" y="4616568"/>
            <a:ext cx="9966960" cy="156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00"/>
              <a:buFont typeface="Avenir"/>
              <a:buNone/>
            </a:pP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KEGIATAN:</a:t>
            </a:r>
            <a:br>
              <a:rPr lang="en-US" sz="3200" dirty="0">
                <a:latin typeface="Avenir"/>
                <a:ea typeface="Avenir"/>
                <a:cs typeface="Avenir"/>
                <a:sym typeface="Avenir"/>
              </a:rPr>
            </a:b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Jaringan</a:t>
            </a: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Doa</a:t>
            </a: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 BWA (JARDO) 1X 1 BULAN</a:t>
            </a:r>
            <a:br>
              <a:rPr lang="en-US" sz="3200" dirty="0">
                <a:latin typeface="Avenir"/>
                <a:ea typeface="Avenir"/>
                <a:cs typeface="Avenir"/>
                <a:sym typeface="Avenir"/>
              </a:rPr>
            </a:br>
            <a:endParaRPr sz="32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1" name="Google Shape;61;p3" descr="A group of people walking down the stree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" b="6779"/>
          <a:stretch/>
        </p:blipFill>
        <p:spPr>
          <a:xfrm>
            <a:off x="243840" y="239122"/>
            <a:ext cx="11704320" cy="376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FCFFED-0CBB-CF00-21CA-9439722A3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4" r="2302"/>
          <a:stretch/>
        </p:blipFill>
        <p:spPr>
          <a:xfrm>
            <a:off x="0" y="0"/>
            <a:ext cx="10371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0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661F9-DEBC-FB4D-CC28-764BFDBAB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11B88E-6364-6D6A-FCBC-2F2DAA7B0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79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8ED76B-FDA8-5BF4-646E-95B5B18E9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CB24F2-6063-2A06-E89B-6D92C3144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41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F675E0-D855-7272-E001-98E4C0B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82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D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243840" y="247831"/>
            <a:ext cx="11704320" cy="63652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59;p3"/>
          <p:cNvCxnSpPr/>
          <p:nvPr/>
        </p:nvCxnSpPr>
        <p:spPr>
          <a:xfrm>
            <a:off x="2895600" y="5768204"/>
            <a:ext cx="6400800" cy="0"/>
          </a:xfrm>
          <a:prstGeom prst="straightConnector1">
            <a:avLst/>
          </a:prstGeom>
          <a:noFill/>
          <a:ln w="9525" cap="flat" cmpd="sng">
            <a:solidFill>
              <a:srgbClr val="3E5D3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1" name="Google Shape;61;p3" descr="A group of people walking down the stree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" b="6779"/>
          <a:stretch/>
        </p:blipFill>
        <p:spPr>
          <a:xfrm>
            <a:off x="243840" y="239122"/>
            <a:ext cx="11704320" cy="376427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1112520" y="3676861"/>
            <a:ext cx="9966960" cy="3181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00"/>
            </a:pP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KEGIATAN: Hari </a:t>
            </a: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Doa</a:t>
            </a: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 Wanita </a:t>
            </a: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Sedunia</a:t>
            </a: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Sabat</a:t>
            </a: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 5 </a:t>
            </a: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Maret</a:t>
            </a: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 2022 </a:t>
            </a:r>
            <a:br>
              <a:rPr lang="en-US" sz="3200" dirty="0">
                <a:latin typeface="Avenir"/>
                <a:ea typeface="Avenir"/>
                <a:cs typeface="Avenir"/>
                <a:sym typeface="Avenir"/>
              </a:rPr>
            </a:b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By zoom.</a:t>
            </a:r>
            <a:br>
              <a:rPr lang="en-US" sz="3200" dirty="0">
                <a:latin typeface="Avenir"/>
                <a:ea typeface="Avenir"/>
                <a:cs typeface="Avenir"/>
                <a:sym typeface="Avenir"/>
              </a:rPr>
            </a:b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Pukul</a:t>
            </a: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 14:00 – 16:00 </a:t>
            </a: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wib</a:t>
            </a:r>
            <a:br>
              <a:rPr lang="en-US" sz="3200" dirty="0">
                <a:latin typeface="Avenir"/>
                <a:ea typeface="Avenir"/>
                <a:cs typeface="Avenir"/>
                <a:sym typeface="Avenir"/>
              </a:rPr>
            </a:b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Seminar, </a:t>
            </a: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Kesaksian</a:t>
            </a: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 dan </a:t>
            </a: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tanya</a:t>
            </a: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jawab</a:t>
            </a:r>
            <a:br>
              <a:rPr lang="en-US" sz="3200" dirty="0">
                <a:latin typeface="Avenir"/>
                <a:ea typeface="Avenir"/>
                <a:cs typeface="Avenir"/>
                <a:sym typeface="Avenir"/>
              </a:rPr>
            </a:b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Judul</a:t>
            </a: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: </a:t>
            </a: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Mengapa</a:t>
            </a: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Doa</a:t>
            </a: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itu</a:t>
            </a:r>
            <a:r>
              <a:rPr lang="en-US" sz="32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200" dirty="0" err="1">
                <a:latin typeface="Avenir"/>
                <a:ea typeface="Avenir"/>
                <a:cs typeface="Avenir"/>
                <a:sym typeface="Avenir"/>
              </a:rPr>
              <a:t>Penting</a:t>
            </a:r>
            <a:br>
              <a:rPr lang="en-US" sz="3200" dirty="0">
                <a:latin typeface="Avenir"/>
                <a:ea typeface="Avenir"/>
                <a:cs typeface="Avenir"/>
                <a:sym typeface="Avenir"/>
              </a:rPr>
            </a:br>
            <a:br>
              <a:rPr lang="en-US" sz="3200" dirty="0">
                <a:latin typeface="Avenir"/>
                <a:ea typeface="Avenir"/>
                <a:cs typeface="Avenir"/>
                <a:sym typeface="Avenir"/>
              </a:rPr>
            </a:br>
            <a:br>
              <a:rPr lang="en-US" sz="3200" dirty="0">
                <a:latin typeface="Avenir"/>
                <a:ea typeface="Avenir"/>
                <a:cs typeface="Avenir"/>
                <a:sym typeface="Avenir"/>
              </a:rPr>
            </a:br>
            <a:endParaRPr sz="3200" dirty="0"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949153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1000" y="6321237"/>
            <a:ext cx="1165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Oleh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Cindy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Tutsch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DMin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      						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2733" y="1066800"/>
            <a:ext cx="9477273" cy="30469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9600" b="0" i="0" u="none" strike="noStrike" kern="1200" cap="none" spc="0" normalizeH="0" baseline="0" noProof="0" dirty="0">
                <a:ln w="19050">
                  <a:solidFill>
                    <a:srgbClr val="2D2D8A">
                      <a:lumMod val="75000"/>
                    </a:srgbClr>
                  </a:solidFill>
                </a:ln>
                <a:solidFill>
                  <a:srgbClr val="FFFF99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Mengapa Doa itu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9600" b="0" i="0" u="none" strike="noStrike" kern="1200" cap="none" spc="0" normalizeH="0" baseline="0" noProof="0" dirty="0">
                <a:ln w="19050">
                  <a:solidFill>
                    <a:srgbClr val="2D2D8A">
                      <a:lumMod val="75000"/>
                    </a:srgbClr>
                  </a:solidFill>
                </a:ln>
                <a:solidFill>
                  <a:srgbClr val="FFFF99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Penting</a:t>
            </a:r>
            <a:endParaRPr kumimoji="0" lang="en-US" sz="9600" b="0" i="0" u="none" strike="noStrike" kern="1200" cap="none" spc="0" normalizeH="0" baseline="0" noProof="0" dirty="0">
              <a:ln w="19050">
                <a:solidFill>
                  <a:srgbClr val="2D2D8A">
                    <a:lumMod val="75000"/>
                  </a:srgbClr>
                </a:solidFill>
              </a:ln>
              <a:solidFill>
                <a:srgbClr val="FFFF99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2EF84-C326-1826-C57F-FB1FCB8C3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4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189</Words>
  <Application>Microsoft Office PowerPoint</Application>
  <PresentationFormat>Widescreen</PresentationFormat>
  <Paragraphs>43</Paragraphs>
  <Slides>30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Book Antiqua</vt:lpstr>
      <vt:lpstr>Britannic Bold</vt:lpstr>
      <vt:lpstr>Aharoni</vt:lpstr>
      <vt:lpstr>Trebuchet MS</vt:lpstr>
      <vt:lpstr>Calibri</vt:lpstr>
      <vt:lpstr>Avenir</vt:lpstr>
      <vt:lpstr>Helvetica</vt:lpstr>
      <vt:lpstr>Arial</vt:lpstr>
      <vt:lpstr>Office Theme</vt:lpstr>
      <vt:lpstr>Default Design</vt:lpstr>
      <vt:lpstr>Bakti Wanita Advent Konfrens DKI Jakarta</vt:lpstr>
      <vt:lpstr>TEMA Matius 9: 35 - 38 </vt:lpstr>
      <vt:lpstr>KEGIATAN: Jaringan Doa BWA (JARDO) 1X 1 BULAN </vt:lpstr>
      <vt:lpstr>PowerPoint Presentation</vt:lpstr>
      <vt:lpstr>PowerPoint Presentation</vt:lpstr>
      <vt:lpstr>PowerPoint Presentation</vt:lpstr>
      <vt:lpstr>KEGIATAN: Hari Doa Wanita Sedunia Sabat 5 Maret 2022  By zoom. Pukul 14:00 – 16:00 wib Seminar, Kesaksian dan tanya jawab Judul: Mengapa Doa itu Penting  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KEGIATAN: Renungan Harian di Youtube, BWA JLCDKI Dari Buku: Warnai Duniaku Dengan Kasih </vt:lpstr>
      <vt:lpstr>PowerPoint Presentation</vt:lpstr>
      <vt:lpstr>   KEGIATAN: PEMBEKALAN BWA JUNIOR</vt:lpstr>
      <vt:lpstr>PowerPoint Presentation</vt:lpstr>
      <vt:lpstr>PowerPoint Presentation</vt:lpstr>
      <vt:lpstr>PowerPoint Presentation</vt:lpstr>
      <vt:lpstr>KEGIATAN:PELAYANAN BWA DI JEMAAT UNTUK MASYARAKAT “BERBAGI KASIH” </vt:lpstr>
      <vt:lpstr>PowerPoint Presentation</vt:lpstr>
      <vt:lpstr>PowerPoint Presentation</vt:lpstr>
      <vt:lpstr>PowerPoint Presentation</vt:lpstr>
      <vt:lpstr>KEGIATAN: HEALTHY DIET SEMINAR &amp; COOKING DEMO  Dari Dept. Kesehatan Konfrens DKI </vt:lpstr>
      <vt:lpstr>PowerPoint Presentation</vt:lpstr>
      <vt:lpstr>KEGIATAN: KPA/CARE GROUP BWA di JEMAAT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Kegiatan Bakti Wanita Advent Konfrens DKI Jakarta</dc:title>
  <dc:creator>Arrais, Raquel</dc:creator>
  <cp:lastModifiedBy>Risroni</cp:lastModifiedBy>
  <cp:revision>3</cp:revision>
  <dcterms:created xsi:type="dcterms:W3CDTF">2020-10-03T20:35:28Z</dcterms:created>
  <dcterms:modified xsi:type="dcterms:W3CDTF">2022-05-07T09:46:52Z</dcterms:modified>
</cp:coreProperties>
</file>